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73" r:id="rId3"/>
    <p:sldId id="374" r:id="rId4"/>
    <p:sldId id="378" r:id="rId5"/>
    <p:sldId id="379" r:id="rId6"/>
    <p:sldId id="380" r:id="rId7"/>
    <p:sldId id="375" r:id="rId8"/>
    <p:sldId id="376" r:id="rId9"/>
    <p:sldId id="37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5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E863-928E-4D99-AC08-25FA25B3951D}" type="datetimeFigureOut">
              <a:rPr lang="es-CR" smtClean="0"/>
              <a:t>20/3/2019</a:t>
            </a:fld>
            <a:endParaRPr lang="es-C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672F-A16C-4308-8916-058D1ECACFAD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7513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1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2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3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4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7282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5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0627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6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4414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7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8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672F-A16C-4308-8916-058D1ECACFAD}" type="slidenum">
              <a:rPr lang="es-CR" smtClean="0"/>
              <a:t>9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01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21288"/>
            <a:ext cx="9139237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2533546"/>
            <a:ext cx="73654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número de cédula jurídica o física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87624" y="2924944"/>
            <a:ext cx="73654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nombre de la persona jurídica o física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3320988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la dirección de la persona jurídica o física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3717032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teléfono de la persona jurídica o física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7624" y="4157484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fax de la persona jurídica o física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895931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87624" y="4598804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e-mail de la persona jurídica o física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21288"/>
            <a:ext cx="9139237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864222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2" y="1556792"/>
            <a:ext cx="85568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9552" y="1844824"/>
            <a:ext cx="73654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medio para notificaciones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0909" y="2888149"/>
            <a:ext cx="293097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Solo indicar en número 7447, y en artículo 38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47266" y="4005064"/>
            <a:ext cx="759090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Ingresar el nombre del proyecto en donde se utilizarán los equipos.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45754" y="5219908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la fecha de firma de la licencia en mención.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45754" y="4783470"/>
            <a:ext cx="73448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schemeClr val="bg1"/>
                </a:solidFill>
              </a:rPr>
              <a:t>Ingrese el número de licencia </a:t>
            </a:r>
            <a:r>
              <a:rPr lang="es-CR" dirty="0" smtClean="0">
                <a:solidFill>
                  <a:schemeClr val="bg1"/>
                </a:solidFill>
              </a:rPr>
              <a:t>XXX-2019.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7125" y="1794484"/>
            <a:ext cx="8818899" cy="4093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CR" sz="2000" b="1" dirty="0">
                <a:solidFill>
                  <a:schemeClr val="bg1"/>
                </a:solidFill>
              </a:rPr>
              <a:t>Para los casos del sistema EXONET, solamente se modifican los datos a ingresar en la descripción, quedando de la siguiente manera:</a:t>
            </a:r>
          </a:p>
          <a:p>
            <a:pPr lvl="0"/>
            <a:endParaRPr lang="es-CR" sz="2000" b="1" dirty="0">
              <a:solidFill>
                <a:schemeClr val="bg1"/>
              </a:solidFill>
            </a:endParaRPr>
          </a:p>
          <a:p>
            <a:pPr lvl="0"/>
            <a:r>
              <a:rPr lang="es-CR" sz="2000" b="1" dirty="0" smtClean="0">
                <a:solidFill>
                  <a:schemeClr val="bg1"/>
                </a:solidFill>
              </a:rPr>
              <a:t>Calentadores </a:t>
            </a:r>
            <a:r>
              <a:rPr lang="es-CR" sz="2000" b="1" dirty="0">
                <a:solidFill>
                  <a:schemeClr val="bg1"/>
                </a:solidFill>
              </a:rPr>
              <a:t>Solares de Agua.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Calentadores Solares de Agua.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Paneles Solares Fotovoltaicos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  <a:r>
              <a:rPr lang="es-CR" sz="2000" b="1" dirty="0">
                <a:solidFill>
                  <a:schemeClr val="bg1"/>
                </a:solidFill>
              </a:rPr>
              <a:t>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Paneles Solares Fotovoltaicos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  <a:r>
              <a:rPr lang="es-CR" sz="2000" b="1" dirty="0">
                <a:solidFill>
                  <a:schemeClr val="bg1"/>
                </a:solidFill>
              </a:rPr>
              <a:t>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Generadores micro y </a:t>
            </a:r>
            <a:r>
              <a:rPr lang="es-CR" sz="2000" b="1" dirty="0" err="1">
                <a:solidFill>
                  <a:schemeClr val="bg1"/>
                </a:solidFill>
              </a:rPr>
              <a:t>minihidroeléctricos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Generadores (Se debe indicar si es micro o </a:t>
            </a:r>
            <a:r>
              <a:rPr lang="es-CR" sz="2000" b="1" dirty="0" err="1">
                <a:solidFill>
                  <a:schemeClr val="bg1"/>
                </a:solidFill>
              </a:rPr>
              <a:t>minihidroeléctricos</a:t>
            </a:r>
            <a:r>
              <a:rPr lang="es-CR" sz="2000" b="1" dirty="0">
                <a:solidFill>
                  <a:schemeClr val="bg1"/>
                </a:solidFill>
              </a:rPr>
              <a:t>)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5061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Descripción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4931" y="1834828"/>
            <a:ext cx="8818899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CR" sz="2000" b="1" dirty="0" smtClean="0">
                <a:solidFill>
                  <a:schemeClr val="bg1"/>
                </a:solidFill>
              </a:rPr>
              <a:t>Mini </a:t>
            </a:r>
            <a:r>
              <a:rPr lang="es-CR" sz="2000" b="1" dirty="0">
                <a:solidFill>
                  <a:schemeClr val="bg1"/>
                </a:solidFill>
              </a:rPr>
              <a:t>generadores eólicos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Mini generadores eólicos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Inversores DC/AC para sistemas fotovoltaicos y mini generadores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hidroeléctricos y eólicos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Inversores DC/AC para sistemas (Se debe escoger el sistema para el cual va destinado entre fotovoltaicos y mini generadores hidroeléctricos y eólicos)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Baterías para Sistemas Fotovoltaicos y mini generadores hidroeléctricos y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eólicos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Baterías para Sistemas (Se debe escoger el sistema para el cual va destinado entre Fotovoltaicos y mini generadores hidroeléctricos y eólicos)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</a:t>
            </a:r>
            <a:r>
              <a:rPr lang="es-CR" sz="2000" b="1" dirty="0" smtClean="0">
                <a:solidFill>
                  <a:schemeClr val="bg1"/>
                </a:solidFill>
              </a:rPr>
              <a:t>.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5061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Descripción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1760596"/>
            <a:ext cx="8818899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 smtClean="0">
                <a:solidFill>
                  <a:schemeClr val="bg1"/>
                </a:solidFill>
              </a:rPr>
              <a:t>Controlador </a:t>
            </a:r>
            <a:r>
              <a:rPr lang="es-ES" sz="2000" b="1" dirty="0">
                <a:solidFill>
                  <a:schemeClr val="bg1"/>
                </a:solidFill>
              </a:rPr>
              <a:t>de carga de Baterías para Sistemas Fotovoltaicos, generadores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ES" sz="2000" b="1" dirty="0">
                <a:solidFill>
                  <a:schemeClr val="bg1"/>
                </a:solidFill>
              </a:rPr>
              <a:t>eólicos o sistemas hidroeléctricos</a:t>
            </a:r>
            <a:r>
              <a:rPr lang="es-ES" sz="2000" dirty="0">
                <a:solidFill>
                  <a:schemeClr val="bg1"/>
                </a:solidFill>
              </a:rPr>
              <a:t>.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ES" sz="2000" b="1" dirty="0">
                <a:solidFill>
                  <a:schemeClr val="bg1"/>
                </a:solidFill>
              </a:rPr>
              <a:t>Controlador de carga de Baterías para Sistemas </a:t>
            </a:r>
            <a:r>
              <a:rPr lang="es-CR" sz="2000" b="1" dirty="0">
                <a:solidFill>
                  <a:schemeClr val="bg1"/>
                </a:solidFill>
              </a:rPr>
              <a:t>(Se debe escoger el sistema para el cual va destinado entre</a:t>
            </a:r>
            <a:r>
              <a:rPr lang="es-ES" sz="2000" b="1" dirty="0">
                <a:solidFill>
                  <a:schemeClr val="bg1"/>
                </a:solidFill>
              </a:rPr>
              <a:t> Fotovoltaicos, generadores eólicos o sistemas hidroeléctricos</a:t>
            </a:r>
            <a:r>
              <a:rPr lang="es-ES" sz="2000" dirty="0">
                <a:solidFill>
                  <a:schemeClr val="bg1"/>
                </a:solidFill>
              </a:rPr>
              <a:t>).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Lámparas Fluorescentes Compactas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Lámparas Fluorescentes Compactas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Tubos Fluorescentes T8 y T5. 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Tubos Fluorescentes (debe escoger entre T8 y T5).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 </a:t>
            </a:r>
            <a:endParaRPr lang="es-CR" sz="2000" dirty="0">
              <a:solidFill>
                <a:schemeClr val="bg1"/>
              </a:solidFill>
            </a:endParaRP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Luminarias LED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Luminarias LED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  <a:r>
              <a:rPr lang="es-CR" sz="2000" b="1" dirty="0">
                <a:solidFill>
                  <a:schemeClr val="bg1"/>
                </a:solidFill>
              </a:rPr>
              <a:t>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5061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Descripción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1899" y="1794484"/>
            <a:ext cx="8818899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CR" sz="2000" b="1" dirty="0" smtClean="0">
                <a:solidFill>
                  <a:schemeClr val="bg1"/>
                </a:solidFill>
              </a:rPr>
              <a:t>Tubos </a:t>
            </a:r>
            <a:r>
              <a:rPr lang="es-CR" sz="2000" b="1" dirty="0">
                <a:solidFill>
                  <a:schemeClr val="bg1"/>
                </a:solidFill>
              </a:rPr>
              <a:t>lineales LED.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Tubos lineales LED.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Motores Eléctricos de Alta Eficiencia.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b="1" dirty="0">
                <a:solidFill>
                  <a:schemeClr val="bg1"/>
                </a:solidFill>
              </a:rPr>
              <a:t>Motores Eléctricos de Alta Eficiencia.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Refrigeradores Residenciales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Refrigeradores Residenciales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  <a:r>
              <a:rPr lang="es-CR" sz="2000" b="1" dirty="0">
                <a:solidFill>
                  <a:schemeClr val="bg1"/>
                </a:solidFill>
              </a:rPr>
              <a:t>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Refrigeradores Comerciales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Refrigeradores Comerciales</a:t>
            </a:r>
            <a:r>
              <a:rPr lang="es-CR" sz="2000" dirty="0">
                <a:solidFill>
                  <a:schemeClr val="bg1"/>
                </a:solidFill>
              </a:rPr>
              <a:t>.</a:t>
            </a:r>
            <a:r>
              <a:rPr lang="es-CR" sz="2000" b="1" dirty="0">
                <a:solidFill>
                  <a:schemeClr val="bg1"/>
                </a:solidFill>
              </a:rPr>
              <a:t> Marca XXXXX. Modelo XXXXX.</a:t>
            </a:r>
            <a:endParaRPr lang="es-CR" sz="2000" dirty="0">
              <a:solidFill>
                <a:schemeClr val="bg1"/>
              </a:solidFill>
            </a:endParaRPr>
          </a:p>
          <a:p>
            <a:r>
              <a:rPr lang="es-CR" sz="2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s-CR" sz="2000" b="1" dirty="0">
                <a:solidFill>
                  <a:schemeClr val="bg1"/>
                </a:solidFill>
              </a:rPr>
              <a:t>Aire Acondicionado eficiente</a:t>
            </a:r>
            <a:r>
              <a:rPr lang="es-CR" sz="2000" dirty="0">
                <a:solidFill>
                  <a:schemeClr val="bg1"/>
                </a:solidFill>
              </a:rPr>
              <a:t>. </a:t>
            </a:r>
          </a:p>
          <a:p>
            <a:r>
              <a:rPr lang="es-CR" sz="2000" b="1" dirty="0">
                <a:solidFill>
                  <a:schemeClr val="bg1"/>
                </a:solidFill>
              </a:rPr>
              <a:t>Aire Acondicionado eficiente. Marca XXXXX. Modelo XXXXX</a:t>
            </a:r>
            <a:r>
              <a:rPr lang="es-CR" sz="2000" b="1" dirty="0" smtClean="0">
                <a:solidFill>
                  <a:schemeClr val="bg1"/>
                </a:solidFill>
              </a:rPr>
              <a:t>.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5061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Descripción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3228" y="1844824"/>
            <a:ext cx="8818899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la cantidad del bien a importar 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5061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Cantidad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65159" y="2852936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Unidad de medida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3228" y="3284984"/>
            <a:ext cx="8818899" cy="104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la unidad de medida (unidades, metros, kilos, etc.)del bien a </a:t>
            </a:r>
            <a:r>
              <a:rPr lang="es-CR" sz="2400" dirty="0" smtClean="0">
                <a:solidFill>
                  <a:schemeClr val="bg1"/>
                </a:solidFill>
              </a:rPr>
              <a:t>importar: Unidades en Sistema Internacional.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41901" y="4470792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Valor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0780" y="4902840"/>
            <a:ext cx="8818899" cy="104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el valor según la factura del bien a importar . Se debe indicar en USD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5589" y="5128156"/>
            <a:ext cx="8818899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el documento de embarque </a:t>
            </a:r>
            <a:r>
              <a:rPr lang="es-CR" sz="2400" dirty="0">
                <a:solidFill>
                  <a:schemeClr val="bg1"/>
                </a:solidFill>
              </a:rPr>
              <a:t>(BL) </a:t>
            </a:r>
            <a:r>
              <a:rPr lang="es-CR" sz="2400" dirty="0" smtClean="0">
                <a:solidFill>
                  <a:schemeClr val="bg1"/>
                </a:solidFill>
              </a:rPr>
              <a:t>del bien a importar 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22974" y="4601871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Documento de embarque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35523" y="1346995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Descripción del Bien: </a:t>
            </a:r>
            <a:r>
              <a:rPr lang="es-CR" altLang="es-ES" sz="2400" b="1" dirty="0" smtClean="0">
                <a:solidFill>
                  <a:srgbClr val="FF0000"/>
                </a:solidFill>
              </a:rPr>
              <a:t>Peso bruto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1600" y="1794484"/>
            <a:ext cx="8818899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el peso bruto del bien a importar 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1599" y="3284984"/>
            <a:ext cx="8818899" cy="1046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Indicar el valor total en aduanas (en donde se incluye el flete, seguros y otros) del bien a importar . Se debe indicar en USD.</a:t>
            </a:r>
            <a:endParaRPr lang="es-CR" sz="2400" dirty="0">
              <a:solidFill>
                <a:schemeClr val="bg1"/>
              </a:solidFill>
            </a:endParaRPr>
          </a:p>
          <a:p>
            <a:endParaRPr lang="es-CR" sz="1400" dirty="0">
              <a:solidFill>
                <a:schemeClr val="bg1"/>
              </a:solidFill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101599" y="2780928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Valor total en aduanas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09320"/>
            <a:ext cx="9139237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"/>
            <a:ext cx="91392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77125" y="771453"/>
            <a:ext cx="8361045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Helvetica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ES" sz="3200" b="1" dirty="0" smtClean="0"/>
              <a:t>EXONERACIONES</a:t>
            </a:r>
            <a:endParaRPr lang="es-CR" altLang="es-ES" sz="32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38257" y="1916832"/>
            <a:ext cx="8784976" cy="447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ES" sz="2800" b="1" dirty="0" smtClean="0">
                <a:solidFill>
                  <a:schemeClr val="tx1"/>
                </a:solidFill>
              </a:rPr>
              <a:t>Observaciones</a:t>
            </a:r>
            <a:endParaRPr lang="es-CR" alt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3228" y="2564904"/>
            <a:ext cx="8818899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/>
                </a:solidFill>
              </a:rPr>
              <a:t>Debido a que el </a:t>
            </a:r>
            <a:r>
              <a:rPr lang="es-CR" sz="2400" dirty="0">
                <a:solidFill>
                  <a:schemeClr val="bg1"/>
                </a:solidFill>
              </a:rPr>
              <a:t>valor </a:t>
            </a:r>
            <a:r>
              <a:rPr lang="es-CR" sz="2400" dirty="0" smtClean="0">
                <a:solidFill>
                  <a:schemeClr val="bg1"/>
                </a:solidFill>
              </a:rPr>
              <a:t>CIF (costo</a:t>
            </a:r>
            <a:r>
              <a:rPr lang="es-CR" sz="2400" dirty="0">
                <a:solidFill>
                  <a:schemeClr val="bg1"/>
                </a:solidFill>
              </a:rPr>
              <a:t>, seguro y </a:t>
            </a:r>
            <a:r>
              <a:rPr lang="es-CR" sz="2400" dirty="0" smtClean="0">
                <a:solidFill>
                  <a:schemeClr val="bg1"/>
                </a:solidFill>
              </a:rPr>
              <a:t>flete), no es el mismo que el valor de las facturas, en las observaciones se puede incluir:</a:t>
            </a:r>
          </a:p>
          <a:p>
            <a:r>
              <a:rPr lang="es-CR" sz="2400" dirty="0" smtClean="0">
                <a:solidFill>
                  <a:schemeClr val="bg1"/>
                </a:solidFill>
              </a:rPr>
              <a:t>El valor total incluye </a:t>
            </a:r>
            <a:r>
              <a:rPr lang="es-CR" sz="2400" dirty="0">
                <a:solidFill>
                  <a:schemeClr val="bg1"/>
                </a:solidFill>
              </a:rPr>
              <a:t>flete, seguro y otros gastos en origen por un monto de </a:t>
            </a:r>
            <a:r>
              <a:rPr lang="es-CR" sz="2400" dirty="0" smtClean="0">
                <a:solidFill>
                  <a:schemeClr val="bg1"/>
                </a:solidFill>
              </a:rPr>
              <a:t>$XXXXX. </a:t>
            </a:r>
          </a:p>
          <a:p>
            <a:r>
              <a:rPr lang="es-CR" sz="2400" dirty="0" smtClean="0">
                <a:solidFill>
                  <a:schemeClr val="bg1"/>
                </a:solidFill>
              </a:rPr>
              <a:t>También se pueden incluir referencias a exoneraciones anteriores.  </a:t>
            </a:r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438</Words>
  <Application>Microsoft Office PowerPoint</Application>
  <PresentationFormat>Presentación en pantalla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fgomez</dc:creator>
  <cp:lastModifiedBy>Gómez Bueno Francisco</cp:lastModifiedBy>
  <cp:revision>107</cp:revision>
  <dcterms:created xsi:type="dcterms:W3CDTF">2015-03-04T23:44:21Z</dcterms:created>
  <dcterms:modified xsi:type="dcterms:W3CDTF">2019-03-20T19:20:56Z</dcterms:modified>
</cp:coreProperties>
</file>